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2"/>
  </p:notesMasterIdLst>
  <p:handoutMasterIdLst>
    <p:handoutMasterId r:id="rId13"/>
  </p:handoutMasterIdLst>
  <p:sldIdLst>
    <p:sldId id="256" r:id="rId5"/>
    <p:sldId id="315" r:id="rId6"/>
    <p:sldId id="316" r:id="rId7"/>
    <p:sldId id="318" r:id="rId8"/>
    <p:sldId id="317" r:id="rId9"/>
    <p:sldId id="321" r:id="rId10"/>
    <p:sldId id="322" r:id="rId11"/>
  </p:sldIdLst>
  <p:sldSz cx="9144000" cy="6858000" type="screen4x3"/>
  <p:notesSz cx="6985000" cy="92837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7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4286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1275" userDrawn="1">
          <p15:clr>
            <a:srgbClr val="A4A3A4"/>
          </p15:clr>
        </p15:guide>
        <p15:guide id="6" orient="horz" pos="2387" userDrawn="1">
          <p15:clr>
            <a:srgbClr val="A4A3A4"/>
          </p15:clr>
        </p15:guide>
        <p15:guide id="7" orient="horz" pos="1956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5375" userDrawn="1">
          <p15:clr>
            <a:srgbClr val="A4A3A4"/>
          </p15:clr>
        </p15:guide>
        <p15:guide id="10" pos="1292" userDrawn="1">
          <p15:clr>
            <a:srgbClr val="A4A3A4"/>
          </p15:clr>
        </p15:guide>
        <p15:guide id="11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E23"/>
    <a:srgbClr val="697D91"/>
    <a:srgbClr val="FAA500"/>
    <a:srgbClr val="2BA8FF"/>
    <a:srgbClr val="0080FF"/>
    <a:srgbClr val="66CCFF"/>
    <a:srgbClr val="455960"/>
    <a:srgbClr val="4A5B60"/>
    <a:srgbClr val="6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6" autoAdjust="0"/>
    <p:restoredTop sz="9961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-1452" y="-102"/>
      </p:cViewPr>
      <p:guideLst>
        <p:guide orient="horz" pos="3974"/>
        <p:guide orient="horz" pos="799"/>
        <p:guide orient="horz" pos="1275"/>
        <p:guide orient="horz" pos="2387"/>
        <p:guide orient="horz" pos="1956"/>
        <p:guide pos="2880"/>
        <p:guide pos="4286"/>
        <p:guide pos="5534"/>
        <p:guide pos="5375"/>
        <p:guide pos="1292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56551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26.09.2014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56551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26.09.2014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2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8501" y="4409757"/>
            <a:ext cx="5588000" cy="41776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Health Visitor = </a:t>
            </a:r>
            <a:r>
              <a:rPr lang="en-US" dirty="0" err="1" smtClean="0"/>
              <a:t>Gesundheitsbeauftragte</a:t>
            </a:r>
            <a:r>
              <a:rPr lang="en-US" dirty="0" smtClean="0"/>
              <a:t> (</a:t>
            </a:r>
            <a:r>
              <a:rPr lang="en-US" dirty="0" err="1" smtClean="0"/>
              <a:t>Staat</a:t>
            </a:r>
            <a:r>
              <a:rPr lang="en-US" dirty="0" smtClean="0"/>
              <a:t>, Bund, etc.)</a:t>
            </a:r>
          </a:p>
          <a:p>
            <a:r>
              <a:rPr lang="en-US" dirty="0" smtClean="0"/>
              <a:t>Health Service Manager = </a:t>
            </a:r>
            <a:r>
              <a:rPr lang="en-US" dirty="0" err="1" smtClean="0"/>
              <a:t>Verantwortlicher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Finanzen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tägl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Abläufe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Spital</a:t>
            </a:r>
            <a:r>
              <a:rPr lang="en-US" baseline="0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63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edin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86467" y="1202923"/>
            <a:ext cx="7010142" cy="4799940"/>
          </a:xfrm>
          <a:prstGeom prst="rect">
            <a:avLst/>
          </a:prstGeom>
        </p:spPr>
        <p:txBody>
          <a:bodyPr lIns="0" rIns="0"/>
          <a:lstStyle>
            <a:lvl1pPr marL="271463" indent="-271463">
              <a:spcBef>
                <a:spcPts val="0"/>
              </a:spcBef>
              <a:spcAft>
                <a:spcPts val="60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spcBef>
                <a:spcPts val="0"/>
              </a:spcBef>
              <a:spcAft>
                <a:spcPts val="60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spcBef>
                <a:spcPts val="0"/>
              </a:spcBef>
              <a:spcAft>
                <a:spcPts val="60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spcBef>
                <a:spcPts val="0"/>
              </a:spcBef>
              <a:spcAft>
                <a:spcPts val="60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786467" y="546274"/>
            <a:ext cx="7010142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00000" y="1656000"/>
            <a:ext cx="6984000" cy="4525963"/>
          </a:xfrm>
          <a:prstGeom prst="rect">
            <a:avLst/>
          </a:prstGeom>
        </p:spPr>
        <p:txBody>
          <a:bodyPr/>
          <a:lstStyle>
            <a:lvl2pPr>
              <a:spcAft>
                <a:spcPts val="0"/>
              </a:spcAft>
              <a:defRPr/>
            </a:lvl2pPr>
            <a:lvl3pPr marL="360000">
              <a:spcAft>
                <a:spcPts val="0"/>
              </a:spcAft>
              <a:defRPr/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800000" y="1080000"/>
            <a:ext cx="6984000" cy="360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1711776" y="56871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CH" sz="1200" b="1" dirty="0" smtClean="0">
                <a:solidFill>
                  <a:schemeClr val="bg1"/>
                </a:solidFill>
              </a:rPr>
              <a:t>Berner Fachhochschule Technik und Informatik</a:t>
            </a:r>
          </a:p>
          <a:p>
            <a:pPr lvl="0"/>
            <a:r>
              <a:rPr lang="de-CH" sz="1200" dirty="0" smtClean="0">
                <a:solidFill>
                  <a:schemeClr val="bg1"/>
                </a:solidFill>
              </a:rPr>
              <a:t>Medizininformatik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253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BFH</a:t>
            </a:r>
            <a:r>
              <a:rPr lang="de-DE" sz="1000" baseline="0" dirty="0" smtClean="0">
                <a:solidFill>
                  <a:srgbClr val="697D91"/>
                </a:solidFill>
                <a:latin typeface="Lucida Sans" pitchFamily="34" charset="0"/>
              </a:rPr>
              <a:t> | Medical </a:t>
            </a:r>
            <a:r>
              <a:rPr lang="de-DE" sz="1000" baseline="0" dirty="0" err="1" smtClean="0">
                <a:solidFill>
                  <a:srgbClr val="697D91"/>
                </a:solidFill>
                <a:latin typeface="Lucida Sans" pitchFamily="34" charset="0"/>
              </a:rPr>
              <a:t>Informatics</a:t>
            </a:r>
            <a:r>
              <a:rPr lang="de-DE" sz="1000" baseline="0" dirty="0" smtClean="0">
                <a:solidFill>
                  <a:srgbClr val="697D91"/>
                </a:solidFill>
                <a:latin typeface="Lucida Sans" pitchFamily="34" charset="0"/>
              </a:rPr>
              <a:t> | Software Engineering </a:t>
            </a:r>
            <a:r>
              <a:rPr lang="de-DE" sz="1000" baseline="0" dirty="0" err="1" smtClean="0">
                <a:solidFill>
                  <a:srgbClr val="697D91"/>
                </a:solidFill>
                <a:latin typeface="Lucida Sans" pitchFamily="34" charset="0"/>
              </a:rPr>
              <a:t>and</a:t>
            </a:r>
            <a:r>
              <a:rPr lang="de-DE" sz="1000" baseline="0" dirty="0" smtClean="0">
                <a:solidFill>
                  <a:srgbClr val="697D91"/>
                </a:solidFill>
                <a:latin typeface="Lucida Sans" pitchFamily="34" charset="0"/>
              </a:rPr>
              <a:t> Design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90" r:id="rId6"/>
    <p:sldLayoutId id="214748379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CS Task 1 </a:t>
            </a:r>
            <a:r>
              <a:rPr lang="en-US" dirty="0" smtClean="0"/>
              <a:t>–</a:t>
            </a:r>
            <a:r>
              <a:rPr lang="de-DE" dirty="0" smtClean="0"/>
              <a:t> First Analysis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Team Green</a:t>
            </a: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Medizininformatik</a:t>
            </a:r>
            <a:endParaRPr lang="de-DE" dirty="0"/>
          </a:p>
        </p:txBody>
      </p:sp>
      <p:pic>
        <p:nvPicPr>
          <p:cNvPr id="8" name="Picture Placeholder 7" descr="cdp_hi-res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8" b="19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Users</a:t>
            </a:r>
            <a:endParaRPr lang="de-CH" dirty="0" smtClean="0"/>
          </a:p>
          <a:p>
            <a:r>
              <a:rPr lang="ro-RO" dirty="0" smtClean="0"/>
              <a:t>doctors</a:t>
            </a:r>
            <a:endParaRPr lang="de-CH" dirty="0"/>
          </a:p>
          <a:p>
            <a:r>
              <a:rPr lang="de-CH" dirty="0" err="1" smtClean="0"/>
              <a:t>nurses</a:t>
            </a:r>
            <a:endParaRPr lang="de-CH" dirty="0" smtClean="0"/>
          </a:p>
          <a:p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service</a:t>
            </a:r>
            <a:r>
              <a:rPr lang="de-CH" dirty="0" smtClean="0"/>
              <a:t> </a:t>
            </a:r>
            <a:r>
              <a:rPr lang="de-CH" dirty="0" err="1" smtClean="0"/>
              <a:t>manager</a:t>
            </a:r>
            <a:endParaRPr lang="de-CH" dirty="0" smtClean="0"/>
          </a:p>
          <a:p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visitors</a:t>
            </a:r>
            <a:endParaRPr lang="de-CH" dirty="0" smtClean="0"/>
          </a:p>
          <a:p>
            <a:r>
              <a:rPr lang="de-CH" dirty="0" err="1" smtClean="0"/>
              <a:t>receptionists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 smtClean="0"/>
              <a:t>Management</a:t>
            </a:r>
            <a:endParaRPr lang="de-CH" dirty="0"/>
          </a:p>
          <a:p>
            <a:r>
              <a:rPr lang="de-CH" dirty="0" err="1" smtClean="0"/>
              <a:t>hospital</a:t>
            </a:r>
            <a:r>
              <a:rPr lang="de-CH" dirty="0" smtClean="0"/>
              <a:t> </a:t>
            </a:r>
            <a:r>
              <a:rPr lang="de-CH" dirty="0" err="1" smtClean="0"/>
              <a:t>management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Target Users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2</a:t>
            </a:fld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9" y="1202923"/>
            <a:ext cx="1487280" cy="13831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21" y="5307847"/>
            <a:ext cx="878656" cy="8420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4286" r="38142" b="64749"/>
          <a:stretch/>
        </p:blipFill>
        <p:spPr>
          <a:xfrm>
            <a:off x="7433883" y="5283340"/>
            <a:ext cx="698940" cy="8559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65571" r="73000" b="3429"/>
          <a:stretch/>
        </p:blipFill>
        <p:spPr>
          <a:xfrm>
            <a:off x="6874870" y="5335198"/>
            <a:ext cx="621180" cy="8585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65714" r="38143" b="4963"/>
          <a:stretch/>
        </p:blipFill>
        <p:spPr>
          <a:xfrm>
            <a:off x="6218192" y="5366848"/>
            <a:ext cx="656678" cy="8269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35251" r="75049" b="35286"/>
          <a:stretch/>
        </p:blipFill>
        <p:spPr>
          <a:xfrm>
            <a:off x="5649212" y="5366848"/>
            <a:ext cx="540610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...</a:t>
            </a:r>
          </a:p>
          <a:p>
            <a:r>
              <a:rPr lang="de-CH" dirty="0" smtClean="0"/>
              <a:t>manage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care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patients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mental </a:t>
            </a:r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endParaRPr lang="de-CH" dirty="0" smtClean="0"/>
          </a:p>
          <a:p>
            <a:r>
              <a:rPr lang="de-CH" dirty="0" err="1" smtClean="0"/>
              <a:t>provide</a:t>
            </a:r>
            <a:r>
              <a:rPr lang="de-CH" dirty="0" smtClean="0"/>
              <a:t> </a:t>
            </a:r>
            <a:r>
              <a:rPr lang="de-CH" dirty="0" err="1" smtClean="0"/>
              <a:t>medical</a:t>
            </a:r>
            <a:r>
              <a:rPr lang="de-CH" dirty="0" smtClean="0"/>
              <a:t> </a:t>
            </a:r>
            <a:r>
              <a:rPr lang="de-CH" dirty="0" err="1" smtClean="0"/>
              <a:t>staff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timely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facilitate</a:t>
            </a:r>
            <a:r>
              <a:rPr lang="de-CH" dirty="0" smtClean="0"/>
              <a:t> </a:t>
            </a:r>
            <a:r>
              <a:rPr lang="de-CH" dirty="0" err="1" smtClean="0"/>
              <a:t>treatment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patients</a:t>
            </a:r>
            <a:endParaRPr lang="de-CH" dirty="0" smtClean="0"/>
          </a:p>
          <a:p>
            <a:r>
              <a:rPr lang="de-CH" dirty="0" err="1" smtClean="0"/>
              <a:t>generate</a:t>
            </a:r>
            <a:r>
              <a:rPr lang="de-CH" dirty="0" smtClean="0"/>
              <a:t> </a:t>
            </a:r>
            <a:r>
              <a:rPr lang="de-CH" dirty="0" err="1" smtClean="0"/>
              <a:t>management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allows</a:t>
            </a:r>
            <a:r>
              <a:rPr lang="de-CH" dirty="0" smtClean="0"/>
              <a:t> </a:t>
            </a:r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service</a:t>
            </a:r>
            <a:r>
              <a:rPr lang="de-CH" dirty="0" smtClean="0"/>
              <a:t> </a:t>
            </a:r>
            <a:r>
              <a:rPr lang="de-CH" dirty="0" err="1" smtClean="0"/>
              <a:t>managers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assess</a:t>
            </a:r>
            <a:r>
              <a:rPr lang="de-CH" dirty="0" smtClean="0"/>
              <a:t> </a:t>
            </a:r>
            <a:r>
              <a:rPr lang="de-CH" dirty="0" err="1" smtClean="0"/>
              <a:t>performance</a:t>
            </a:r>
            <a:r>
              <a:rPr lang="de-CH" dirty="0" smtClean="0"/>
              <a:t> </a:t>
            </a:r>
            <a:r>
              <a:rPr lang="de-CH" dirty="0" err="1" smtClean="0"/>
              <a:t>against</a:t>
            </a:r>
            <a:r>
              <a:rPr lang="de-CH" dirty="0" smtClean="0"/>
              <a:t> </a:t>
            </a:r>
            <a:r>
              <a:rPr lang="de-CH" dirty="0" err="1" smtClean="0"/>
              <a:t>local</a:t>
            </a:r>
            <a:r>
              <a:rPr lang="de-CH" dirty="0" smtClean="0"/>
              <a:t> </a:t>
            </a:r>
            <a:r>
              <a:rPr lang="de-CH" dirty="0" err="1" smtClean="0"/>
              <a:t>government</a:t>
            </a:r>
            <a:r>
              <a:rPr lang="de-CH" dirty="0" smtClean="0"/>
              <a:t> </a:t>
            </a:r>
            <a:r>
              <a:rPr lang="de-CH" dirty="0" err="1" smtClean="0"/>
              <a:t>targets</a:t>
            </a:r>
            <a:endParaRPr lang="de-CH" dirty="0" smtClean="0"/>
          </a:p>
          <a:p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doctor</a:t>
            </a:r>
            <a:r>
              <a:rPr lang="de-CH" dirty="0" smtClean="0"/>
              <a:t> </a:t>
            </a:r>
            <a:r>
              <a:rPr lang="de-CH" dirty="0" err="1" smtClean="0"/>
              <a:t>detailed</a:t>
            </a:r>
            <a:r>
              <a:rPr lang="de-CH" dirty="0" smtClean="0"/>
              <a:t> </a:t>
            </a:r>
            <a:r>
              <a:rPr lang="de-CH" dirty="0" err="1" smtClean="0"/>
              <a:t>knowledge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patients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endParaRPr lang="de-CH" dirty="0"/>
          </a:p>
          <a:p>
            <a:r>
              <a:rPr lang="de-CH" dirty="0" err="1" smtClean="0"/>
              <a:t>exchange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different </a:t>
            </a:r>
            <a:r>
              <a:rPr lang="de-CH" dirty="0" err="1" smtClean="0"/>
              <a:t>clinics</a:t>
            </a:r>
            <a:endParaRPr lang="de-CH" dirty="0"/>
          </a:p>
          <a:p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in </a:t>
            </a:r>
            <a:r>
              <a:rPr lang="de-CH" dirty="0" err="1" smtClean="0"/>
              <a:t>local</a:t>
            </a:r>
            <a:r>
              <a:rPr lang="de-CH" dirty="0" smtClean="0"/>
              <a:t> </a:t>
            </a:r>
            <a:r>
              <a:rPr lang="de-CH" dirty="0" err="1" smtClean="0"/>
              <a:t>medical</a:t>
            </a:r>
            <a:r>
              <a:rPr lang="de-CH" dirty="0" smtClean="0"/>
              <a:t> </a:t>
            </a:r>
            <a:r>
              <a:rPr lang="de-CH" dirty="0" err="1" smtClean="0"/>
              <a:t>practices</a:t>
            </a:r>
            <a:r>
              <a:rPr lang="de-CH" dirty="0"/>
              <a:t> 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community</a:t>
            </a:r>
            <a:r>
              <a:rPr lang="de-CH" dirty="0" smtClean="0"/>
              <a:t> </a:t>
            </a:r>
            <a:r>
              <a:rPr lang="de-CH" dirty="0" err="1" smtClean="0"/>
              <a:t>centers</a:t>
            </a:r>
            <a:endParaRPr lang="de-CH" dirty="0" smtClean="0"/>
          </a:p>
          <a:p>
            <a:r>
              <a:rPr lang="de-CH" dirty="0" err="1" smtClean="0"/>
              <a:t>change</a:t>
            </a:r>
            <a:r>
              <a:rPr lang="de-CH" dirty="0" smtClean="0"/>
              <a:t> </a:t>
            </a:r>
            <a:r>
              <a:rPr lang="de-CH" dirty="0" err="1" smtClean="0"/>
              <a:t>addresses</a:t>
            </a:r>
            <a:r>
              <a:rPr lang="de-CH" dirty="0" smtClean="0"/>
              <a:t> </a:t>
            </a:r>
            <a:r>
              <a:rPr lang="de-CH" dirty="0" err="1" smtClean="0"/>
              <a:t>dynamicaly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Key </a:t>
            </a:r>
            <a:r>
              <a:rPr lang="de-CH" dirty="0" err="1" smtClean="0"/>
              <a:t>features</a:t>
            </a:r>
            <a:r>
              <a:rPr lang="de-CH" dirty="0" smtClean="0"/>
              <a:t> 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3</a:t>
            </a:fld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" y="1202923"/>
            <a:ext cx="1593726" cy="18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...</a:t>
            </a:r>
          </a:p>
          <a:p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a </a:t>
            </a:r>
            <a:r>
              <a:rPr lang="de-CH" dirty="0" err="1" smtClean="0"/>
              <a:t>organising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appointments</a:t>
            </a:r>
            <a:r>
              <a:rPr lang="de-CH" dirty="0" smtClean="0"/>
              <a:t>, </a:t>
            </a:r>
            <a:r>
              <a:rPr lang="de-CH" dirty="0" err="1" smtClean="0"/>
              <a:t>records</a:t>
            </a:r>
            <a:r>
              <a:rPr lang="de-CH" dirty="0" smtClean="0"/>
              <a:t>, etc.</a:t>
            </a:r>
          </a:p>
          <a:p>
            <a:r>
              <a:rPr lang="de-CH" dirty="0" err="1" smtClean="0"/>
              <a:t>generate</a:t>
            </a:r>
            <a:r>
              <a:rPr lang="de-CH" dirty="0" smtClean="0"/>
              <a:t> </a:t>
            </a:r>
            <a:r>
              <a:rPr lang="de-CH" dirty="0" err="1" smtClean="0"/>
              <a:t>reports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hospital</a:t>
            </a:r>
            <a:r>
              <a:rPr lang="de-CH" dirty="0" smtClean="0"/>
              <a:t> </a:t>
            </a:r>
            <a:r>
              <a:rPr lang="de-CH" dirty="0" err="1" smtClean="0"/>
              <a:t>management</a:t>
            </a:r>
            <a:endParaRPr lang="de-CH" dirty="0" smtClean="0"/>
          </a:p>
          <a:p>
            <a:r>
              <a:rPr lang="de-CH" dirty="0" err="1" smtClean="0"/>
              <a:t>govern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confidentiality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personal </a:t>
            </a:r>
            <a:r>
              <a:rPr lang="de-CH" dirty="0" err="1" smtClean="0"/>
              <a:t>information</a:t>
            </a:r>
            <a:endParaRPr lang="de-CH" dirty="0" smtClean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Key </a:t>
            </a:r>
            <a:r>
              <a:rPr lang="de-CH" dirty="0" err="1" smtClean="0"/>
              <a:t>features</a:t>
            </a:r>
            <a:r>
              <a:rPr lang="de-CH" dirty="0" smtClean="0"/>
              <a:t> 2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19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10810" y="1202923"/>
            <a:ext cx="7010142" cy="4799940"/>
          </a:xfrm>
        </p:spPr>
        <p:txBody>
          <a:bodyPr/>
          <a:lstStyle/>
          <a:p>
            <a:r>
              <a:rPr lang="de-CH" dirty="0" err="1" smtClean="0"/>
              <a:t>enough</a:t>
            </a:r>
            <a:r>
              <a:rPr lang="de-CH" dirty="0" smtClean="0"/>
              <a:t> cash </a:t>
            </a:r>
            <a:r>
              <a:rPr lang="de-CH" dirty="0" err="1" smtClean="0"/>
              <a:t>flow</a:t>
            </a:r>
            <a:endParaRPr lang="de-CH" dirty="0" smtClean="0"/>
          </a:p>
          <a:p>
            <a:r>
              <a:rPr lang="de-CH" dirty="0" err="1" smtClean="0"/>
              <a:t>government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local</a:t>
            </a:r>
            <a:r>
              <a:rPr lang="de-CH" dirty="0" smtClean="0"/>
              <a:t> </a:t>
            </a:r>
            <a:r>
              <a:rPr lang="de-CH" dirty="0" err="1" smtClean="0"/>
              <a:t>laws</a:t>
            </a:r>
            <a:endParaRPr lang="de-CH" dirty="0" smtClean="0"/>
          </a:p>
          <a:p>
            <a:r>
              <a:rPr lang="de-CH" dirty="0" err="1"/>
              <a:t>b</a:t>
            </a:r>
            <a:r>
              <a:rPr lang="de-CH" dirty="0" err="1" smtClean="0"/>
              <a:t>reach</a:t>
            </a:r>
            <a:r>
              <a:rPr lang="de-CH" dirty="0" smtClean="0"/>
              <a:t> </a:t>
            </a:r>
            <a:r>
              <a:rPr lang="de-CH" dirty="0" err="1" smtClean="0"/>
              <a:t>against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law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personal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protection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10810" y="546274"/>
            <a:ext cx="7010142" cy="540000"/>
          </a:xfrm>
        </p:spPr>
        <p:txBody>
          <a:bodyPr/>
          <a:lstStyle/>
          <a:p>
            <a:r>
              <a:rPr lang="de-CH" dirty="0" smtClean="0"/>
              <a:t>Critical </a:t>
            </a:r>
            <a:r>
              <a:rPr lang="de-CH" dirty="0" err="1" smtClean="0"/>
              <a:t>Success</a:t>
            </a:r>
            <a:r>
              <a:rPr lang="de-CH" dirty="0" smtClean="0"/>
              <a:t> </a:t>
            </a:r>
            <a:r>
              <a:rPr lang="de-CH" dirty="0" err="1" smtClean="0"/>
              <a:t>Factors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5</a:t>
            </a:fld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17" y="3747406"/>
            <a:ext cx="3402692" cy="27840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00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6</a:t>
            </a:fld>
            <a:endParaRPr lang="de-CH" dirty="0"/>
          </a:p>
        </p:txBody>
      </p:sp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1013861" y="546274"/>
            <a:ext cx="7010142" cy="540000"/>
          </a:xfrm>
        </p:spPr>
        <p:txBody>
          <a:bodyPr/>
          <a:lstStyle/>
          <a:p>
            <a:r>
              <a:rPr lang="de-CH" sz="2400" dirty="0" smtClean="0"/>
              <a:t>Potential System Components </a:t>
            </a:r>
            <a:r>
              <a:rPr lang="de-CH" sz="2400" dirty="0" err="1" smtClean="0"/>
              <a:t>and</a:t>
            </a:r>
            <a:r>
              <a:rPr lang="de-CH" sz="2400" dirty="0" smtClean="0"/>
              <a:t> </a:t>
            </a:r>
            <a:r>
              <a:rPr lang="de-CH" sz="2400" dirty="0" err="1" smtClean="0"/>
              <a:t>Architecture</a:t>
            </a:r>
            <a:endParaRPr lang="de-CH" sz="2400" dirty="0"/>
          </a:p>
        </p:txBody>
      </p:sp>
      <p:sp>
        <p:nvSpPr>
          <p:cNvPr id="6" name="Foliennummernplatzhalter 3"/>
          <p:cNvSpPr txBox="1">
            <a:spLocks/>
          </p:cNvSpPr>
          <p:nvPr/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de-DE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fld id="{F19AE9A8-34D4-4E8C-BE9C-13C550F1BED0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>
            <a:off x="3513692" y="3107871"/>
            <a:ext cx="1793094" cy="902331"/>
          </a:xfrm>
          <a:prstGeom prst="rect">
            <a:avLst/>
          </a:prstGeom>
          <a:solidFill>
            <a:srgbClr val="FAA5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MHC-PMS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3" y="4405887"/>
            <a:ext cx="2601802" cy="173453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3" y="1235423"/>
            <a:ext cx="2601802" cy="17345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17" y="1235422"/>
            <a:ext cx="2601802" cy="173453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84" y="4443012"/>
            <a:ext cx="2601802" cy="1734535"/>
          </a:xfrm>
          <a:prstGeom prst="rect">
            <a:avLst/>
          </a:prstGeom>
        </p:spPr>
      </p:pic>
      <p:cxnSp>
        <p:nvCxnSpPr>
          <p:cNvPr id="31" name="Gerade Verbindung 30"/>
          <p:cNvCxnSpPr/>
          <p:nvPr/>
        </p:nvCxnSpPr>
        <p:spPr>
          <a:xfrm>
            <a:off x="2351314" y="2171700"/>
            <a:ext cx="433523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7505643" y="2538478"/>
            <a:ext cx="0" cy="23349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2351314" y="5459186"/>
            <a:ext cx="453934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1608364" y="2538478"/>
            <a:ext cx="0" cy="23349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lussdiagramm: Magnetplattenspeicher 47"/>
          <p:cNvSpPr/>
          <p:nvPr/>
        </p:nvSpPr>
        <p:spPr>
          <a:xfrm>
            <a:off x="4995031" y="4512439"/>
            <a:ext cx="1077686" cy="722049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Repository</a:t>
            </a:r>
            <a:endParaRPr lang="de-CH" sz="1200" dirty="0"/>
          </a:p>
        </p:txBody>
      </p:sp>
      <p:cxnSp>
        <p:nvCxnSpPr>
          <p:cNvPr id="51" name="Gerade Verbindung 50"/>
          <p:cNvCxnSpPr/>
          <p:nvPr/>
        </p:nvCxnSpPr>
        <p:spPr>
          <a:xfrm>
            <a:off x="4737856" y="4010201"/>
            <a:ext cx="626080" cy="502238"/>
          </a:xfrm>
          <a:prstGeom prst="line">
            <a:avLst/>
          </a:prstGeom>
          <a:ln>
            <a:solidFill>
              <a:srgbClr val="697D9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 flipH="1">
            <a:off x="5306786" y="2538478"/>
            <a:ext cx="1379764" cy="569393"/>
          </a:xfrm>
          <a:prstGeom prst="line">
            <a:avLst/>
          </a:prstGeom>
          <a:ln>
            <a:solidFill>
              <a:srgbClr val="E78E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 flipH="1" flipV="1">
            <a:off x="5306786" y="4010201"/>
            <a:ext cx="1657350" cy="921028"/>
          </a:xfrm>
          <a:prstGeom prst="line">
            <a:avLst/>
          </a:prstGeom>
          <a:ln>
            <a:solidFill>
              <a:srgbClr val="E78E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 flipH="1" flipV="1">
            <a:off x="2351315" y="2538478"/>
            <a:ext cx="1162377" cy="569393"/>
          </a:xfrm>
          <a:prstGeom prst="line">
            <a:avLst/>
          </a:prstGeom>
          <a:ln>
            <a:solidFill>
              <a:srgbClr val="E78E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 flipH="1">
            <a:off x="2351315" y="4010202"/>
            <a:ext cx="1162378" cy="1205723"/>
          </a:xfrm>
          <a:prstGeom prst="line">
            <a:avLst/>
          </a:prstGeom>
          <a:ln>
            <a:solidFill>
              <a:srgbClr val="E78E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0" y="1619072"/>
            <a:ext cx="912888" cy="2846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Spital A</a:t>
            </a:r>
            <a:endParaRPr lang="de-CH" sz="1200" dirty="0"/>
          </a:p>
        </p:txBody>
      </p:sp>
      <p:sp>
        <p:nvSpPr>
          <p:cNvPr id="67" name="Rechteck 66"/>
          <p:cNvSpPr/>
          <p:nvPr/>
        </p:nvSpPr>
        <p:spPr>
          <a:xfrm>
            <a:off x="0" y="4851077"/>
            <a:ext cx="912888" cy="2846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Spital B</a:t>
            </a:r>
            <a:endParaRPr lang="de-CH" sz="1200" dirty="0"/>
          </a:p>
        </p:txBody>
      </p:sp>
      <p:sp>
        <p:nvSpPr>
          <p:cNvPr id="68" name="Rechteck 67"/>
          <p:cNvSpPr/>
          <p:nvPr/>
        </p:nvSpPr>
        <p:spPr>
          <a:xfrm>
            <a:off x="7761631" y="1589751"/>
            <a:ext cx="912888" cy="2846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Spital C</a:t>
            </a:r>
            <a:endParaRPr lang="de-CH" sz="1200" dirty="0"/>
          </a:p>
        </p:txBody>
      </p:sp>
      <p:sp>
        <p:nvSpPr>
          <p:cNvPr id="69" name="Rechteck 68"/>
          <p:cNvSpPr/>
          <p:nvPr/>
        </p:nvSpPr>
        <p:spPr>
          <a:xfrm>
            <a:off x="7975298" y="4788880"/>
            <a:ext cx="912888" cy="2846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Spital XY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42457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6658649" y="5255252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7</a:t>
            </a:fld>
            <a:endParaRPr lang="de-CH" dirty="0"/>
          </a:p>
        </p:txBody>
      </p:sp>
      <p:sp>
        <p:nvSpPr>
          <p:cNvPr id="3" name="Inhaltsplatzhalter 1"/>
          <p:cNvSpPr txBox="1">
            <a:spLocks/>
          </p:cNvSpPr>
          <p:nvPr/>
        </p:nvSpPr>
        <p:spPr>
          <a:xfrm>
            <a:off x="1679774" y="216919"/>
            <a:ext cx="7010142" cy="47999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4" name="Titel 2"/>
          <p:cNvSpPr txBox="1">
            <a:spLocks/>
          </p:cNvSpPr>
          <p:nvPr/>
        </p:nvSpPr>
        <p:spPr>
          <a:xfrm>
            <a:off x="1679774" y="-439730"/>
            <a:ext cx="7010142" cy="540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3"/>
          <p:cNvSpPr txBox="1">
            <a:spLocks/>
          </p:cNvSpPr>
          <p:nvPr/>
        </p:nvSpPr>
        <p:spPr>
          <a:xfrm>
            <a:off x="6658649" y="5255252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de-DE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fld id="{F19AE9A8-34D4-4E8C-BE9C-13C550F1BED0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850149" y="1325875"/>
            <a:ext cx="7506361" cy="39293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749315" y="1860713"/>
            <a:ext cx="1708030" cy="6038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10"/>
          <p:cNvCxnSpPr>
            <a:stCxn id="7" idx="2"/>
          </p:cNvCxnSpPr>
          <p:nvPr/>
        </p:nvCxnSpPr>
        <p:spPr>
          <a:xfrm>
            <a:off x="4603330" y="2464562"/>
            <a:ext cx="0" cy="672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12"/>
          <p:cNvCxnSpPr/>
          <p:nvPr/>
        </p:nvCxnSpPr>
        <p:spPr>
          <a:xfrm flipH="1">
            <a:off x="2791782" y="2861377"/>
            <a:ext cx="18115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4"/>
          <p:cNvCxnSpPr/>
          <p:nvPr/>
        </p:nvCxnSpPr>
        <p:spPr>
          <a:xfrm>
            <a:off x="2791782" y="2861377"/>
            <a:ext cx="0" cy="715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2187933" y="3577370"/>
            <a:ext cx="1328468" cy="4792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21"/>
          <p:cNvCxnSpPr/>
          <p:nvPr/>
        </p:nvCxnSpPr>
        <p:spPr>
          <a:xfrm>
            <a:off x="2848869" y="4086983"/>
            <a:ext cx="0" cy="456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2187933" y="4543528"/>
            <a:ext cx="1388853" cy="473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User1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995966" y="3600051"/>
            <a:ext cx="1181819" cy="4565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31"/>
          <p:cNvCxnSpPr/>
          <p:nvPr/>
        </p:nvCxnSpPr>
        <p:spPr>
          <a:xfrm>
            <a:off x="4603330" y="2861377"/>
            <a:ext cx="18115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3"/>
          <p:cNvCxnSpPr/>
          <p:nvPr/>
        </p:nvCxnSpPr>
        <p:spPr>
          <a:xfrm>
            <a:off x="6414877" y="2861377"/>
            <a:ext cx="0" cy="8453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880038" y="3600051"/>
            <a:ext cx="1362974" cy="4565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38"/>
          <p:cNvCxnSpPr/>
          <p:nvPr/>
        </p:nvCxnSpPr>
        <p:spPr>
          <a:xfrm>
            <a:off x="6414877" y="4086983"/>
            <a:ext cx="0" cy="585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5802401" y="4543529"/>
            <a:ext cx="1524851" cy="47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UserN</a:t>
            </a:r>
            <a:endParaRPr lang="de-DE" dirty="0"/>
          </a:p>
        </p:txBody>
      </p:sp>
      <p:cxnSp>
        <p:nvCxnSpPr>
          <p:cNvPr id="20" name="Gerader Verbinder 45"/>
          <p:cNvCxnSpPr/>
          <p:nvPr/>
        </p:nvCxnSpPr>
        <p:spPr>
          <a:xfrm>
            <a:off x="4603330" y="3137422"/>
            <a:ext cx="0" cy="436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47"/>
          <p:cNvCxnSpPr>
            <a:stCxn id="14" idx="2"/>
          </p:cNvCxnSpPr>
          <p:nvPr/>
        </p:nvCxnSpPr>
        <p:spPr>
          <a:xfrm>
            <a:off x="4586876" y="4056597"/>
            <a:ext cx="16454" cy="5473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4024559" y="4543528"/>
            <a:ext cx="1372400" cy="473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User2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3758141" y="1955277"/>
            <a:ext cx="1699204" cy="45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MHC-PMS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304389" y="3623154"/>
            <a:ext cx="1155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Interface1</a:t>
            </a:r>
            <a:endParaRPr lang="de-DE" sz="1600" dirty="0"/>
          </a:p>
        </p:txBody>
      </p:sp>
      <p:sp>
        <p:nvSpPr>
          <p:cNvPr id="26" name="Textfeld 25"/>
          <p:cNvSpPr txBox="1"/>
          <p:nvPr/>
        </p:nvSpPr>
        <p:spPr>
          <a:xfrm>
            <a:off x="4008105" y="3603904"/>
            <a:ext cx="106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Interface2</a:t>
            </a:r>
            <a:endParaRPr lang="de-DE" sz="1600" dirty="0"/>
          </a:p>
        </p:txBody>
      </p:sp>
      <p:sp>
        <p:nvSpPr>
          <p:cNvPr id="27" name="Textfeld 26"/>
          <p:cNvSpPr txBox="1"/>
          <p:nvPr/>
        </p:nvSpPr>
        <p:spPr>
          <a:xfrm>
            <a:off x="5964278" y="3618106"/>
            <a:ext cx="136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Interface 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8421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Betriebsystem xmlns="238ac175-5152-443e-bf42-417a27926292">Windows/Mac</Betriebsystem>
    <Office_x002d_Version xmlns="238ac175-5152-443e-bf42-417a27926292">Office 2010/2011</Office_x002d_Version>
    <Kategorie xmlns="238ac175-5152-443e-bf42-417a27926292">Powerpoint</Kategori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2b39eecd042fe67817287380b00d4728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3e4ac4b9de63a8d8211a46de917ff848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CD14AB6-6E58-442F-B70D-2B317664A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B07C9B-62EC-4346-AB37-FD9874CBA0EB}">
  <ds:schemaRefs>
    <ds:schemaRef ds:uri="http://purl.org/dc/terms/"/>
    <ds:schemaRef ds:uri="238ac175-5152-443e-bf42-417a27926292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8FD62B-E50E-4101-B7F8-577C2BC63D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8ac175-5152-443e-bf42-417a2792629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199</Words>
  <Application>Microsoft Office PowerPoint</Application>
  <PresentationFormat>Bildschirmpräsentation (4:3)</PresentationFormat>
  <Paragraphs>66</Paragraphs>
  <Slides>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BFH_PPT_Vorlage</vt:lpstr>
      <vt:lpstr>CS Task 1 – First Analysis</vt:lpstr>
      <vt:lpstr>Target Users</vt:lpstr>
      <vt:lpstr>Key features 1</vt:lpstr>
      <vt:lpstr>Key features 2</vt:lpstr>
      <vt:lpstr>Critical Success Factors</vt:lpstr>
      <vt:lpstr>Potential System Components and Architecture</vt:lpstr>
      <vt:lpstr>PowerPoint-Präsentation</vt:lpstr>
    </vt:vector>
  </TitlesOfParts>
  <Company>Berner Fachhochschule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Melisa Zoronjic</cp:lastModifiedBy>
  <cp:revision>241</cp:revision>
  <cp:lastPrinted>2013-08-29T07:37:32Z</cp:lastPrinted>
  <dcterms:created xsi:type="dcterms:W3CDTF">2013-04-25T14:36:44Z</dcterms:created>
  <dcterms:modified xsi:type="dcterms:W3CDTF">2014-09-26T11:04:10Z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0x0101003A4279409C3118409D418E682AEFAFB0</vt:lpwstr>
  </property>
</Properties>
</file>